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notesMasterIdLst>
    <p:notesMasterId r:id="rId55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6" r:id="rId10"/>
    <p:sldId id="264" r:id="rId11"/>
    <p:sldId id="267" r:id="rId12"/>
    <p:sldId id="265" r:id="rId13"/>
    <p:sldId id="268" r:id="rId14"/>
    <p:sldId id="270" r:id="rId15"/>
    <p:sldId id="271" r:id="rId16"/>
    <p:sldId id="269" r:id="rId17"/>
    <p:sldId id="272" r:id="rId18"/>
    <p:sldId id="273" r:id="rId19"/>
    <p:sldId id="274" r:id="rId20"/>
    <p:sldId id="275" r:id="rId21"/>
    <p:sldId id="280" r:id="rId22"/>
    <p:sldId id="276" r:id="rId23"/>
    <p:sldId id="278" r:id="rId24"/>
    <p:sldId id="279" r:id="rId25"/>
    <p:sldId id="277" r:id="rId26"/>
    <p:sldId id="281" r:id="rId27"/>
    <p:sldId id="283" r:id="rId28"/>
    <p:sldId id="284" r:id="rId29"/>
    <p:sldId id="282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png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png>
</file>

<file path=ppt/media/image40.tmp>
</file>

<file path=ppt/media/image41.tmp>
</file>

<file path=ppt/media/image42.tmp>
</file>

<file path=ppt/media/image43.tmp>
</file>

<file path=ppt/media/image44.tmp>
</file>

<file path=ppt/media/image45.tmp>
</file>

<file path=ppt/media/image46.tmp>
</file>

<file path=ppt/media/image47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D19B0-582F-4A7F-B612-B30D4A58C50A}" type="datetimeFigureOut">
              <a:rPr lang="en-US" smtClean="0"/>
              <a:pPr/>
              <a:t>3/4/2018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E1D12-40C7-40A4-8B07-E8DDA5F15A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49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53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92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0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65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86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07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69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33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04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99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05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24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5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22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E1D12-40C7-40A4-8B07-E8DDA5F15AE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48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60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641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699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27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618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09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defRPr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8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56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27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1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32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Roberta M. Roth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886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mp"/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mp"/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mp"/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mp"/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mp"/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mp"/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mp"/><Relationship Id="rId2" Type="http://schemas.openxmlformats.org/officeDocument/2006/relationships/image" Target="../media/image38.tmp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mp"/><Relationship Id="rId2" Type="http://schemas.openxmlformats.org/officeDocument/2006/relationships/image" Target="../media/image40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mp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mp"/><Relationship Id="rId2" Type="http://schemas.openxmlformats.org/officeDocument/2006/relationships/image" Target="../media/image43.tmp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mp"/><Relationship Id="rId2" Type="http://schemas.openxmlformats.org/officeDocument/2006/relationships/image" Target="../media/image45.tmp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Process Modeling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Systems analysis and design, 6</a:t>
            </a:r>
            <a:r>
              <a:rPr lang="en-US" baseline="30000" dirty="0"/>
              <a:t>th</a:t>
            </a:r>
            <a:r>
              <a:rPr lang="en-US" dirty="0"/>
              <a:t> edition</a:t>
            </a:r>
          </a:p>
          <a:p>
            <a:r>
              <a:rPr lang="en-US" dirty="0"/>
              <a:t>Dennis, </a:t>
            </a:r>
            <a:r>
              <a:rPr lang="en-US" dirty="0" err="1"/>
              <a:t>wixom</a:t>
            </a:r>
            <a:r>
              <a:rPr lang="en-US" dirty="0"/>
              <a:t>, and </a:t>
            </a:r>
            <a:r>
              <a:rPr lang="en-US" dirty="0" err="1"/>
              <a:t>roth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Roberta M. Roth</a:t>
            </a:r>
          </a:p>
        </p:txBody>
      </p:sp>
    </p:spTree>
    <p:extLst>
      <p:ext uri="{BB962C8B-B14F-4D97-AF65-F5344CB8AC3E}">
        <p14:creationId xmlns:p14="http://schemas.microsoft.com/office/powerpoint/2010/main" val="1527568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305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3192918" y="1676401"/>
            <a:ext cx="7962762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Data Store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Most information systems capture data for later use.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 data store is a collection of data that is stored in some way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Include the following: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number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name (noun)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Description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One or more input data flows (somewhere in process model)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One or more output data flows (somewhere in process model)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0" y="1960174"/>
            <a:ext cx="227647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15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59" grpId="0" build="p" bldLvl="2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305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3192918" y="1676401"/>
            <a:ext cx="7962762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Data Store, </a:t>
            </a:r>
            <a:r>
              <a:rPr lang="en-US" sz="3000" dirty="0" err="1">
                <a:solidFill>
                  <a:prstClr val="black"/>
                </a:solidFill>
              </a:rPr>
              <a:t>con’t</a:t>
            </a:r>
            <a:r>
              <a:rPr lang="en-US" sz="3000" dirty="0">
                <a:solidFill>
                  <a:prstClr val="black"/>
                </a:solidFill>
              </a:rPr>
              <a:t>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If </a:t>
            </a:r>
            <a:r>
              <a:rPr lang="en-US" sz="2600" u="sng" dirty="0">
                <a:solidFill>
                  <a:prstClr val="black"/>
                </a:solidFill>
              </a:rPr>
              <a:t>data flows</a:t>
            </a:r>
            <a:r>
              <a:rPr lang="en-US" sz="2600" dirty="0">
                <a:solidFill>
                  <a:prstClr val="black"/>
                </a:solidFill>
              </a:rPr>
              <a:t> are data in motion, think of </a:t>
            </a:r>
            <a:r>
              <a:rPr lang="en-US" sz="2600" u="sng" dirty="0">
                <a:solidFill>
                  <a:prstClr val="black"/>
                </a:solidFill>
              </a:rPr>
              <a:t>data stores</a:t>
            </a:r>
            <a:r>
              <a:rPr lang="en-US" sz="2600" dirty="0">
                <a:solidFill>
                  <a:prstClr val="black"/>
                </a:solidFill>
              </a:rPr>
              <a:t> as data at rest.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Data stores should describe “things” about which the business wants to store data.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Data flows leaving the data store are data retrievals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Data flows entering the data store are updates or new data added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0" y="1960174"/>
            <a:ext cx="227647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7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59" grpId="0" build="p" bldLvl="2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305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3286125" y="1676401"/>
            <a:ext cx="7371639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External entity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 person, organization, or system that is external to the system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Has interactions with the system (adds data to system or </a:t>
            </a:r>
            <a:r>
              <a:rPr lang="en-US" sz="2600" dirty="0" err="1">
                <a:solidFill>
                  <a:prstClr val="black"/>
                </a:solidFill>
              </a:rPr>
              <a:t>recieves</a:t>
            </a:r>
            <a:r>
              <a:rPr lang="en-US" sz="2600" dirty="0">
                <a:solidFill>
                  <a:prstClr val="black"/>
                </a:solidFill>
              </a:rPr>
              <a:t> data from system)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Include the following: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name (noun)</a:t>
            </a:r>
          </a:p>
          <a:p>
            <a:pPr marL="1408176" lvl="3" indent="-457200"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Description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937258"/>
            <a:ext cx="1457325" cy="172402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57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59" grpId="0" build="p" bldLvl="2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Depicting Business Processes with DFDs</a:t>
            </a:r>
          </a:p>
        </p:txBody>
      </p:sp>
      <p:sp>
        <p:nvSpPr>
          <p:cNvPr id="17408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Business processes are too complex to be shown on a single DFD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A deliberate hierarchy is created with multiple “levels” of DFDs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To build the hierarchy, use </a:t>
            </a:r>
            <a:r>
              <a:rPr lang="en-US" sz="3000" i="1" dirty="0">
                <a:solidFill>
                  <a:schemeClr val="accent3">
                    <a:lumMod val="75000"/>
                  </a:schemeClr>
                </a:solidFill>
              </a:rPr>
              <a:t>Decomposition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Child diagrams show a portion of the parent diagram in greater detail</a:t>
            </a:r>
          </a:p>
        </p:txBody>
      </p:sp>
    </p:spTree>
    <p:extLst>
      <p:ext uri="{BB962C8B-B14F-4D97-AF65-F5344CB8AC3E}">
        <p14:creationId xmlns:p14="http://schemas.microsoft.com/office/powerpoint/2010/main" val="19872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083" grpId="0" build="p" bldLvl="2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Hierarchy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60586"/>
            <a:ext cx="3200400" cy="3379124"/>
          </a:xfrm>
        </p:spPr>
        <p:txBody>
          <a:bodyPr>
            <a:norm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Context Diagram decomposes into Level 0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553" y="368803"/>
            <a:ext cx="7733521" cy="61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55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Hierarchy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Processes on Level 0 diagram each decompose into separate Level 1 diagrams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Processes on Level 1 diagrams may or may not be decomposed into separate Level 2 diagrams.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Processes are decomposed until each process is a single-purpose, </a:t>
            </a:r>
            <a:r>
              <a:rPr lang="en-US" i="1" dirty="0"/>
              <a:t>primitive</a:t>
            </a:r>
            <a:r>
              <a:rPr lang="en-US" dirty="0"/>
              <a:t> process.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0600" y="80617"/>
            <a:ext cx="4165150" cy="22189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479" y="2756347"/>
            <a:ext cx="3709685" cy="15309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093" y="4389750"/>
            <a:ext cx="3794156" cy="21359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967" y="2756347"/>
            <a:ext cx="4107150" cy="153098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4168479" y="2299551"/>
            <a:ext cx="632121" cy="35738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965750" y="2299552"/>
            <a:ext cx="2616650" cy="3543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406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Balancing</a:t>
            </a:r>
          </a:p>
        </p:txBody>
      </p:sp>
      <p:sp>
        <p:nvSpPr>
          <p:cNvPr id="14336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that information presented at one level of a DFD is accurately represented in the next level DFD.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flows on parent diagram are carried down to child diagram.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Child diagram adds new processes and new data flows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214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Diagram</a:t>
            </a:r>
          </a:p>
        </p:txBody>
      </p:sp>
      <p:sp>
        <p:nvSpPr>
          <p:cNvPr id="14438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Top-level DFD in every process model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the context into which the business process fits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the </a:t>
            </a:r>
            <a:r>
              <a:rPr lang="en-US" sz="3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business process as just one process </a:t>
            </a: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(process ‘zero’)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all the external entities that receive information from or contribute information to the system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014" y="364281"/>
            <a:ext cx="4314825" cy="12954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269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Level O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sp>
        <p:nvSpPr>
          <p:cNvPr id="1464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>
          <a:xfrm>
            <a:off x="1222074" y="2121448"/>
            <a:ext cx="9785231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all the major processes that comprise the overall system – the internal components of process 0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how the major processes are interrelated by data flows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external entities and the major processes with which they interact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Adds stored data via the data stores</a:t>
            </a:r>
          </a:p>
        </p:txBody>
      </p:sp>
      <p:pic>
        <p:nvPicPr>
          <p:cNvPr id="5" name="Content Placeholder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034" y="-5692"/>
            <a:ext cx="4165150" cy="2218934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45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Level 1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  <p:sp>
        <p:nvSpPr>
          <p:cNvPr id="14745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>
          <a:xfrm>
            <a:off x="1097280" y="1737360"/>
            <a:ext cx="9828362" cy="4625609"/>
          </a:xfrm>
        </p:spPr>
        <p:txBody>
          <a:bodyPr>
            <a:no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one level 1 diagram for every major process on the level 0 diagram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the internal processes that comprise a single process on the level 0 diagram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how information moves to and from each of these processes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parent process is decomposed into, say, three child processes, the these three child processes entirely and completely make up the parent process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721" y="206379"/>
            <a:ext cx="3709685" cy="153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0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prstClr val="black"/>
                </a:solidFill>
              </a:rPr>
              <a:t>Explain the rules and style guidelines for data flow diagrams.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prstClr val="black"/>
                </a:solidFill>
              </a:rPr>
              <a:t>Describe the process used to create data flow diagrams.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prstClr val="black"/>
                </a:solidFill>
              </a:rPr>
              <a:t>Create data flow diagrams.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244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35015" y="425339"/>
            <a:ext cx="8229600" cy="1251062"/>
          </a:xfrm>
        </p:spPr>
        <p:txBody>
          <a:bodyPr>
            <a:normAutofit/>
          </a:bodyPr>
          <a:lstStyle/>
          <a:p>
            <a:r>
              <a:rPr lang="en-US" dirty="0"/>
              <a:t>Level 2 Diagrams</a:t>
            </a:r>
          </a:p>
        </p:txBody>
      </p:sp>
      <p:sp>
        <p:nvSpPr>
          <p:cNvPr id="14848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>
          <a:xfrm>
            <a:off x="1321279" y="1670651"/>
            <a:ext cx="8229600" cy="4625609"/>
          </a:xfrm>
        </p:spPr>
        <p:txBody>
          <a:bodyPr>
            <a:no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all processes that comprise a single process on the level 1 diagram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how information moves to and from each of these processes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2 diagrams may not be needed for all level 1 processes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Correctly numbering each process helps the user understand where the process fits into the overall system</a:t>
            </a:r>
          </a:p>
        </p:txBody>
      </p:sp>
    </p:spTree>
    <p:extLst>
      <p:ext uri="{BB962C8B-B14F-4D97-AF65-F5344CB8AC3E}">
        <p14:creationId xmlns:p14="http://schemas.microsoft.com/office/powerpoint/2010/main" val="1320271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35015" y="425339"/>
            <a:ext cx="8229600" cy="1251062"/>
          </a:xfrm>
        </p:spPr>
        <p:txBody>
          <a:bodyPr>
            <a:normAutofit/>
          </a:bodyPr>
          <a:lstStyle/>
          <a:p>
            <a:r>
              <a:rPr lang="en-US" dirty="0"/>
              <a:t>Diagram Numbering</a:t>
            </a:r>
          </a:p>
        </p:txBody>
      </p:sp>
      <p:sp>
        <p:nvSpPr>
          <p:cNvPr id="14848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>
          <a:xfrm>
            <a:off x="1321279" y="1670651"/>
            <a:ext cx="8229600" cy="4625609"/>
          </a:xfrm>
        </p:spPr>
        <p:txBody>
          <a:bodyPr>
            <a:no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Correctly numbering each process helps the user understand where the process fits into the overall hierarchy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 Diagram is always “Process 0”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0 processes are always numbered with integer value (1, 2, 3, etc.)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1 processes always have one “dot”: parent number “dot” unique number (1.1, 1.2, 1.3, etc.)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2 processes always have two “dots”: parent number “dot” unique number (1.1.1, 1.1.2, 1.1.3, etc.)</a:t>
            </a:r>
          </a:p>
        </p:txBody>
      </p:sp>
    </p:spTree>
    <p:extLst>
      <p:ext uri="{BB962C8B-B14F-4D97-AF65-F5344CB8AC3E}">
        <p14:creationId xmlns:p14="http://schemas.microsoft.com/office/powerpoint/2010/main" val="3461853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Data Flows</a:t>
            </a:r>
          </a:p>
        </p:txBody>
      </p:sp>
      <p:sp>
        <p:nvSpPr>
          <p:cNvPr id="15053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a process can produce different data flows given different conditions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show both data flows and use the process description to explain why they are alternatives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 -- alternative data flows often accompany processes with IF statements</a:t>
            </a:r>
          </a:p>
        </p:txBody>
      </p:sp>
    </p:spTree>
    <p:extLst>
      <p:ext uri="{BB962C8B-B14F-4D97-AF65-F5344CB8AC3E}">
        <p14:creationId xmlns:p14="http://schemas.microsoft.com/office/powerpoint/2010/main" val="321240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Descriptions</a:t>
            </a:r>
          </a:p>
        </p:txBody>
      </p:sp>
      <p:sp>
        <p:nvSpPr>
          <p:cNvPr id="17510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Text-based process descriptions provide more information about the process than the DFD alone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tools enable easy creation of descriptions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the logic underlying the process is quite complex, more detail may be needed in the form of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Structured English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tables</a:t>
            </a:r>
          </a:p>
        </p:txBody>
      </p:sp>
    </p:spTree>
    <p:extLst>
      <p:ext uri="{BB962C8B-B14F-4D97-AF65-F5344CB8AC3E}">
        <p14:creationId xmlns:p14="http://schemas.microsoft.com/office/powerpoint/2010/main" val="337786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107" grpId="0" build="p" bldLvl="2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Entry of Process Description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630" y="23836"/>
            <a:ext cx="4223398" cy="646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47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333FF"/>
                </a:solidFill>
              </a:rPr>
              <a:t>Your Turn</a:t>
            </a:r>
          </a:p>
        </p:txBody>
      </p:sp>
      <p:sp>
        <p:nvSpPr>
          <p:cNvPr id="15155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At this point in the process it is easy to lose track of the “big picture”. 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Describe the contribution of data flows, data stores, and processes to a process model.</a:t>
            </a: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Describe in your own words the relationship between the DFDs and the ultimate new application being developed.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979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Data Flow Diagrams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dfds</a:t>
            </a:r>
            <a:r>
              <a:rPr lang="en-US" dirty="0"/>
              <a:t> are developed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97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in Building DFDs</a:t>
            </a:r>
          </a:p>
        </p:txBody>
      </p:sp>
      <p:sp>
        <p:nvSpPr>
          <p:cNvPr id="15565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097279" y="1845734"/>
            <a:ext cx="10470743" cy="4023360"/>
          </a:xfrm>
        </p:spPr>
        <p:txBody>
          <a:bodyPr>
            <a:noAutofit/>
          </a:bodyPr>
          <a:lstStyle/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Build the context diagram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Identify the external entities and the major inflows they supply and the outflows they receive</a:t>
            </a:r>
          </a:p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Identify all major processes encompassed by the Context Diagram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Each major event / use case is “handled” by a process</a:t>
            </a:r>
          </a:p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Create DFD “fragments” for each event / use case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Each DFD fragment is a mini-diagram showing the process and the external entities and data stores with which it interacts.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6543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in Building DFDs,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5565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1097279" y="1845734"/>
            <a:ext cx="10470743" cy="4023360"/>
          </a:xfrm>
        </p:spPr>
        <p:txBody>
          <a:bodyPr>
            <a:noAutofit/>
          </a:bodyPr>
          <a:lstStyle/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Organize DFD fragments into level 0 diagram</a:t>
            </a:r>
          </a:p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Decompose each level 0 process into a level 1 diagram; decompose level 1 processes into level 2 diagrams as needed; etc.</a:t>
            </a:r>
          </a:p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Validate DFDs with user to ensure completeness and correctness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491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Use Cases</a:t>
            </a:r>
          </a:p>
        </p:txBody>
      </p:sp>
      <p:sp>
        <p:nvSpPr>
          <p:cNvPr id="154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DFDs start with events, use cases and the requirements definition</a:t>
            </a:r>
          </a:p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The DFDs often flow directly from the use cases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Names of use cases become major processes on the Level 0 diagram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Steps in the use case become processes on the Level 1 diagram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Inputs and outputs become data flows on the Level 1 diagram (and below)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29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80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Process model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 formal way of representing how a </a:t>
            </a:r>
            <a:r>
              <a:rPr lang="en-US" sz="2600" b="1" dirty="0">
                <a:solidFill>
                  <a:prstClr val="black"/>
                </a:solidFill>
              </a:rPr>
              <a:t>business process operates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Illustrate activities that are performed and how data moves between them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i="1" dirty="0">
                <a:solidFill>
                  <a:schemeClr val="accent3">
                    <a:lumMod val="75000"/>
                  </a:schemeClr>
                </a:solidFill>
              </a:rPr>
              <a:t>Logical</a:t>
            </a:r>
            <a:r>
              <a:rPr lang="en-US" sz="2600" dirty="0">
                <a:solidFill>
                  <a:prstClr val="black"/>
                </a:solidFill>
              </a:rPr>
              <a:t> process models describe processes without suggesting how they are conducted.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i="1" dirty="0">
                <a:solidFill>
                  <a:schemeClr val="accent3">
                    <a:lumMod val="75000"/>
                  </a:schemeClr>
                </a:solidFill>
              </a:rPr>
              <a:t>Physical</a:t>
            </a:r>
            <a:r>
              <a:rPr lang="en-US" sz="2600" dirty="0">
                <a:solidFill>
                  <a:prstClr val="black"/>
                </a:solidFill>
              </a:rPr>
              <a:t> process models include process implementation information</a:t>
            </a:r>
            <a:endParaRPr lang="en-US" sz="2400" dirty="0">
              <a:solidFill>
                <a:prstClr val="black"/>
              </a:solidFill>
            </a:endParaRPr>
          </a:p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Data flow diagramming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schemeClr val="tx1"/>
                </a:solidFill>
              </a:rPr>
              <a:t>A popular technique for creating process models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9016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– Developing DFDs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Creating the Context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30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623" y="1328896"/>
            <a:ext cx="8048377" cy="337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472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– Developing DFDs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Create a DFD “fragment” based on a use case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262" y="-1"/>
            <a:ext cx="5950411" cy="65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562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– Developing DFDs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Merge DFD “fragment” diagrams into the Level 0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3191" y="1"/>
            <a:ext cx="5367188" cy="3687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743" y="3719682"/>
            <a:ext cx="6172348" cy="276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602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– Developing DFDs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Develop Level 1 diagrams for every process on the Level 0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33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3562" y="50761"/>
            <a:ext cx="6021715" cy="647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580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– Developing DFDs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Develop Level 2 diagrams for any process on a Level 1 diagram that appears busy or complex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0" y="527050"/>
            <a:ext cx="80645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156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DFDs for Quality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189" y="313233"/>
            <a:ext cx="8008811" cy="607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771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DFD Errors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6072" indent="-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Syntax errors – violating “drawing” rules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Every data flow must connect to a process.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Every process must have at least one inflow and one outflow.</a:t>
            </a:r>
          </a:p>
          <a:p>
            <a:pPr marL="576072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Semantics errors – errors in the meaning of the diagrams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Walk-through diagrams with users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Verify that inputs shown are logically sufficient to produce the outputs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Check for consistent levels of decomposition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Check for consistent use of terminology</a:t>
            </a:r>
          </a:p>
          <a:p>
            <a:pPr marL="576072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endParaRPr lang="en-US" sz="30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4738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37182-A05F-4332-94D2-0BF12998B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387" y="-142283"/>
            <a:ext cx="10058400" cy="1450757"/>
          </a:xfrm>
        </p:spPr>
        <p:txBody>
          <a:bodyPr/>
          <a:lstStyle/>
          <a:p>
            <a:r>
              <a:rPr lang="en-US" dirty="0"/>
              <a:t>Online Car Rental System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6BF39BC7-70AE-4AA3-ADE3-76999B082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9820" y="1900820"/>
            <a:ext cx="3942825" cy="437653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096738-633F-44BA-80B9-4A590D5A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79EF34-1850-4AE7-B1C9-5328AB177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82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3568-673B-4B74-9669-30511989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387" y="0"/>
            <a:ext cx="10058400" cy="1450757"/>
          </a:xfrm>
        </p:spPr>
        <p:txBody>
          <a:bodyPr/>
          <a:lstStyle/>
          <a:p>
            <a:r>
              <a:rPr lang="en-US" dirty="0"/>
              <a:t>System Requirements</a:t>
            </a:r>
          </a:p>
        </p:txBody>
      </p:sp>
      <p:pic>
        <p:nvPicPr>
          <p:cNvPr id="8" name="Content Placeholder 7" descr="Screen Clipping">
            <a:extLst>
              <a:ext uri="{FF2B5EF4-FFF2-40B4-BE49-F238E27FC236}">
                <a16:creationId xmlns:a16="http://schemas.microsoft.com/office/drawing/2014/main" id="{2026FDC2-5E58-4711-8B75-79F7C8A2E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7104" y="1833538"/>
            <a:ext cx="5919683" cy="424296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8798A-A8E4-4DBB-A4A8-7EFC652E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0C065-EC1A-4944-AF02-11747DCF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6" name="Picture 5" descr="Screen Clipping">
            <a:extLst>
              <a:ext uri="{FF2B5EF4-FFF2-40B4-BE49-F238E27FC236}">
                <a16:creationId xmlns:a16="http://schemas.microsoft.com/office/drawing/2014/main" id="{F60BC004-57C0-48FA-8A50-CAFDB11C5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27" y="1356963"/>
            <a:ext cx="4296375" cy="50013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0278FD3-8DFB-4C0A-BC59-88BC7159B062}"/>
              </a:ext>
            </a:extLst>
          </p:cNvPr>
          <p:cNvCxnSpPr>
            <a:cxnSpLocks/>
          </p:cNvCxnSpPr>
          <p:nvPr/>
        </p:nvCxnSpPr>
        <p:spPr>
          <a:xfrm flipH="1">
            <a:off x="10165119" y="2516931"/>
            <a:ext cx="570317" cy="168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6186226-92EA-4D9A-BA75-4586E4E2455A}"/>
              </a:ext>
            </a:extLst>
          </p:cNvPr>
          <p:cNvSpPr txBox="1"/>
          <p:nvPr/>
        </p:nvSpPr>
        <p:spPr>
          <a:xfrm>
            <a:off x="10735436" y="2332265"/>
            <a:ext cx="1456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1132705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703C2-1243-4D55-A473-B6644066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Car Rental System Context Diagram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7D2D47A9-752C-4F6C-8256-C2E1348CA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4373" y="2528766"/>
            <a:ext cx="1524213" cy="174331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02C8D1-4FB6-4475-A2F6-52415678D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329ACD-B71B-428D-A07A-737C080B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629D0-CD0A-4A5D-ADCF-524DA405168A}"/>
              </a:ext>
            </a:extLst>
          </p:cNvPr>
          <p:cNvSpPr txBox="1"/>
          <p:nvPr/>
        </p:nvSpPr>
        <p:spPr>
          <a:xfrm>
            <a:off x="5364373" y="2344100"/>
            <a:ext cx="196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Context Diagram</a:t>
            </a:r>
          </a:p>
        </p:txBody>
      </p:sp>
    </p:spTree>
    <p:extLst>
      <p:ext uri="{BB962C8B-B14F-4D97-AF65-F5344CB8AC3E}">
        <p14:creationId xmlns:p14="http://schemas.microsoft.com/office/powerpoint/2010/main" val="1255849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Diagrams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</a:t>
            </a:r>
            <a:r>
              <a:rPr lang="en-US" dirty="0" err="1"/>
              <a:t>dfds</a:t>
            </a:r>
            <a:r>
              <a:rPr lang="en-US" dirty="0"/>
              <a:t> tell us?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1371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4760E-FF19-4EAB-AC8A-B020BA3B6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Entities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977C41-05BB-46C3-8111-AB3A16A00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9BA27-62CB-40CE-BD22-0664BB127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6" name="Picture 5" descr="Screen Clipping">
            <a:extLst>
              <a:ext uri="{FF2B5EF4-FFF2-40B4-BE49-F238E27FC236}">
                <a16:creationId xmlns:a16="http://schemas.microsoft.com/office/drawing/2014/main" id="{ED3DF062-6063-4A3A-964A-CF03144A8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264" y="1904531"/>
            <a:ext cx="4798503" cy="36867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3D0F2A-74E7-4402-9041-68971991312A}"/>
              </a:ext>
            </a:extLst>
          </p:cNvPr>
          <p:cNvCxnSpPr/>
          <p:nvPr/>
        </p:nvCxnSpPr>
        <p:spPr>
          <a:xfrm>
            <a:off x="2625754" y="2231472"/>
            <a:ext cx="830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635E6E-BF74-4F57-BBE2-EC802EDF30AB}"/>
              </a:ext>
            </a:extLst>
          </p:cNvPr>
          <p:cNvCxnSpPr/>
          <p:nvPr/>
        </p:nvCxnSpPr>
        <p:spPr>
          <a:xfrm>
            <a:off x="4379053" y="5041783"/>
            <a:ext cx="8808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F49948-8830-4A8C-9943-DC32408FE21B}"/>
              </a:ext>
            </a:extLst>
          </p:cNvPr>
          <p:cNvCxnSpPr/>
          <p:nvPr/>
        </p:nvCxnSpPr>
        <p:spPr>
          <a:xfrm>
            <a:off x="6669248" y="2801923"/>
            <a:ext cx="4446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9925778-F739-4DEA-A3D1-4F980B076898}"/>
              </a:ext>
            </a:extLst>
          </p:cNvPr>
          <p:cNvSpPr txBox="1"/>
          <p:nvPr/>
        </p:nvSpPr>
        <p:spPr>
          <a:xfrm>
            <a:off x="696286" y="2063693"/>
            <a:ext cx="210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External Entities</a:t>
            </a:r>
          </a:p>
        </p:txBody>
      </p:sp>
    </p:spTree>
    <p:extLst>
      <p:ext uri="{BB962C8B-B14F-4D97-AF65-F5344CB8AC3E}">
        <p14:creationId xmlns:p14="http://schemas.microsoft.com/office/powerpoint/2010/main" val="741789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CA844-75FA-42CF-ACE1-F033D2C9A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to the System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F2CD0699-C8B8-44CE-8D17-57879685A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7275" y="1866082"/>
            <a:ext cx="5420481" cy="301032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802194-0F68-4C6B-8E99-6A49E8F21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84C87-7BE9-4048-83C6-DBF1EB969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2612B307-C234-4CDD-BEDF-ADE8F75B5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629" y="1977241"/>
            <a:ext cx="4134427" cy="30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388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71520-3FF5-45E9-8685-07BCF4CAB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F158E9B4-0065-47B7-8E6A-DEE5D8328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562" y="1943586"/>
            <a:ext cx="5887272" cy="359142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DF16EE-2B18-44FA-93B6-0E25E66B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74F93-CF1F-48CA-8BA3-08F9B3743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42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A403BD4B-31F3-4748-8760-063FCD228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982" y="1943586"/>
            <a:ext cx="5561018" cy="391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1801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0C917-1E03-448D-8FAD-A3E3CE3E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to customers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728069-CD24-4063-A200-0EB86A54F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F540B-E110-4BDA-8E32-80B82DF6C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11" name="Content Placeholder 10" descr="Screen Clipping">
            <a:extLst>
              <a:ext uri="{FF2B5EF4-FFF2-40B4-BE49-F238E27FC236}">
                <a16:creationId xmlns:a16="http://schemas.microsoft.com/office/drawing/2014/main" id="{6457D94F-E499-4B43-86F0-E8294ADCB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6581" y="2352465"/>
            <a:ext cx="4039164" cy="3010320"/>
          </a:xfrm>
        </p:spPr>
      </p:pic>
    </p:spTree>
    <p:extLst>
      <p:ext uri="{BB962C8B-B14F-4D97-AF65-F5344CB8AC3E}">
        <p14:creationId xmlns:p14="http://schemas.microsoft.com/office/powerpoint/2010/main" val="15702822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5088-5351-4654-802E-D3ADB8BBF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Rental Summary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C440D9FB-1B27-4155-B905-2098359E9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33812"/>
            <a:ext cx="5993370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30D983-4E33-4F91-8530-DED9AE859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442EF-E5EC-4E1C-BE52-C586124B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1549D0C8-723B-4519-8B14-801D0EB6E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638" y="2730632"/>
            <a:ext cx="4163006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830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226EB-C85E-4518-AA55-77E1B4F94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Reservation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5F2007EC-2BAD-4061-AF50-07CBB8D19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807352"/>
            <a:ext cx="6111920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F0F36-D3DB-4D5B-95B9-B67315112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3ECE67-2D23-4C7A-821E-63FD60211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6E8C869A-2FB8-4DE4-B43F-AB1618628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557" y="2469570"/>
            <a:ext cx="4715533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411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588D0-C290-4649-BC6F-E86C225CE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Payment Process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04315EA1-5715-4A63-9153-C1DDA6DB0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28" y="1737360"/>
            <a:ext cx="5705861" cy="342802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78388-94A5-4E9C-B900-DDD7E88F3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0AB67-3BC9-4ABF-9E50-FEB44F39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15" name="Picture 14" descr="Screen Clipping">
            <a:extLst>
              <a:ext uri="{FF2B5EF4-FFF2-40B4-BE49-F238E27FC236}">
                <a16:creationId xmlns:a16="http://schemas.microsoft.com/office/drawing/2014/main" id="{3D3223D2-478C-4FA3-AE24-1893BCB94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336" y="2046036"/>
            <a:ext cx="5393789" cy="410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077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E0CD9-CF17-41E4-BB82-BBAB805B7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Credit Card is Declined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64557DEB-85D9-4576-913D-9FAECB8C6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8856" y="1908913"/>
            <a:ext cx="5363633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AF435D-D164-4F88-96BD-4EB7F6AC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9BDC8-CFC3-442F-951C-B0ECF44B7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83A9E618-905C-421B-9943-45B6AD7DE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769" y="1908913"/>
            <a:ext cx="5710343" cy="434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91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7A-5D70-4262-BDA8-F1D1D4C81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387" y="-19286"/>
            <a:ext cx="10058400" cy="1450757"/>
          </a:xfrm>
        </p:spPr>
        <p:txBody>
          <a:bodyPr/>
          <a:lstStyle/>
          <a:p>
            <a:r>
              <a:rPr lang="en-US" dirty="0"/>
              <a:t>Diagram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FCC46-54DF-4723-BEE1-BA9DA8D48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7657614" cy="907194"/>
          </a:xfrm>
        </p:spPr>
        <p:txBody>
          <a:bodyPr/>
          <a:lstStyle/>
          <a:p>
            <a:r>
              <a:rPr lang="en-US" dirty="0"/>
              <a:t>It details process 0 (the System)</a:t>
            </a:r>
          </a:p>
          <a:p>
            <a:r>
              <a:rPr lang="en-US" dirty="0"/>
              <a:t>It is the child of the context diagram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669003-563B-46B1-B37C-BECB17FCB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0D603-CD91-4428-A4C7-F688C6CF4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48</a:t>
            </a:fld>
            <a:endParaRPr lang="en-US" dirty="0"/>
          </a:p>
        </p:txBody>
      </p:sp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43E40524-A969-4068-A746-75B1E98AA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98" y="2674260"/>
            <a:ext cx="4679004" cy="3513876"/>
          </a:xfrm>
          <a:prstGeom prst="rect">
            <a:avLst/>
          </a:prstGeom>
        </p:spPr>
      </p:pic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16F2E0A5-6AF5-4DDD-AEF0-CFD5FE584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497" y="3016315"/>
            <a:ext cx="5828983" cy="31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151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D92F0-84A0-46DF-B242-40DB9DFBC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Diagram 0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E79DB2A5-48F4-4888-A57F-4F24B9D54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5548" y="1885798"/>
            <a:ext cx="4750719" cy="36395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A4677-E316-46D0-BAE1-8771E7719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DF4D6C-BEE6-41CB-B29A-96F50340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C3F9EA2A-0F52-46C2-893E-6A6F8604E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178" y="1977337"/>
            <a:ext cx="4924967" cy="373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84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Data Flow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376" y="61196"/>
            <a:ext cx="6161942" cy="644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032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4FBA-F889-4C99-A6D7-600459269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Rental Summary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184240DB-87F0-4BED-BE9A-F50C1730F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5196" y="1846263"/>
            <a:ext cx="5421933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3CABF-2400-427A-9730-D75B3992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3215F-B082-4671-B754-F2226DCE9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712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9A92-E95D-44C0-B5F8-D314DAD3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Payment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776EE3EF-5A7E-40FE-96B2-7E5202000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828" y="1924084"/>
            <a:ext cx="5298714" cy="425834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50E9F7-8D7F-46E7-B3E3-2770B227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CC6EF-9D1E-448A-8FB9-4D8DE4335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911DFB07-697B-409A-8AEB-E67DF9A58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349" y="1924084"/>
            <a:ext cx="5555920" cy="42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85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B49A-58C9-46AD-BFBB-E04588427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Car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D6710EF7-BE64-4092-B573-88E160D92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741" y="1824041"/>
            <a:ext cx="5381846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F0D77F-710D-4EDE-AC5D-97E7666E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8985B4-2A9E-463C-A09E-7D30135BC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52</a:t>
            </a:fld>
            <a:endParaRPr lang="en-US" dirty="0"/>
          </a:p>
        </p:txBody>
      </p:sp>
      <p:pic>
        <p:nvPicPr>
          <p:cNvPr id="9" name="Picture 8" descr="Screen Clipping">
            <a:extLst>
              <a:ext uri="{FF2B5EF4-FFF2-40B4-BE49-F238E27FC236}">
                <a16:creationId xmlns:a16="http://schemas.microsoft.com/office/drawing/2014/main" id="{7FFD8E07-0DD4-446C-A00B-165B8B3F5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95" y="1851383"/>
            <a:ext cx="5674468" cy="399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204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843F2-1C93-4017-89CE-0E540800B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0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205DCDB1-FC3D-4BF0-96FB-507388E22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554" y="1817080"/>
            <a:ext cx="5390859" cy="40227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3F775D-21A4-4626-8E5E-8CBB8C1CE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2015 John Wiley &amp; Sons. 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309EE-80DF-4CF4-AC41-8D293A989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C91C36-FF0C-4661-ACC1-5D1B776221A9}"/>
              </a:ext>
            </a:extLst>
          </p:cNvPr>
          <p:cNvSpPr txBox="1"/>
          <p:nvPr/>
        </p:nvSpPr>
        <p:spPr>
          <a:xfrm>
            <a:off x="6819000" y="2621244"/>
            <a:ext cx="5373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details process 0 (the system)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it is the child of the context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input and output flows of a parent DFD, must be maintained in the child DFD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Red arrows are coming from context diagram</a:t>
            </a:r>
          </a:p>
        </p:txBody>
      </p:sp>
    </p:spTree>
    <p:extLst>
      <p:ext uri="{BB962C8B-B14F-4D97-AF65-F5344CB8AC3E}">
        <p14:creationId xmlns:p14="http://schemas.microsoft.com/office/powerpoint/2010/main" val="1172007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</a:t>
            </a:r>
          </a:p>
        </p:txBody>
      </p:sp>
      <p:sp>
        <p:nvSpPr>
          <p:cNvPr id="1720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545845" y="1737360"/>
            <a:ext cx="7966881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Process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An activity or function performed for a specific business reason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Can be manual or computerized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Includes the following: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number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name (verb phrase)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description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At least one output data flow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At least one input data flow</a:t>
            </a:r>
          </a:p>
          <a:p>
            <a:pPr marL="457200" lvl="1" indent="0">
              <a:buNone/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79" y="1798285"/>
            <a:ext cx="1333500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4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20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701120" y="1676401"/>
            <a:ext cx="7966881" cy="4625609"/>
          </a:xfrm>
        </p:spPr>
        <p:txBody>
          <a:bodyPr>
            <a:normAutofit lnSpcReduction="10000"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Process, </a:t>
            </a:r>
            <a:r>
              <a:rPr lang="en-US" sz="3000" dirty="0" err="1">
                <a:solidFill>
                  <a:prstClr val="black"/>
                </a:solidFill>
              </a:rPr>
              <a:t>con’t</a:t>
            </a:r>
            <a:r>
              <a:rPr lang="en-US" sz="3000" dirty="0">
                <a:solidFill>
                  <a:prstClr val="black"/>
                </a:solidFill>
              </a:rPr>
              <a:t>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Logical process models omit any processes that simply move or route data and leave the data unchanged.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You do include logical processes that: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Perform computations </a:t>
            </a:r>
            <a:r>
              <a:rPr lang="en-US" sz="2000" dirty="0">
                <a:solidFill>
                  <a:prstClr val="black"/>
                </a:solidFill>
              </a:rPr>
              <a:t>(e.g., calculate grade point average)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Make decisions </a:t>
            </a:r>
            <a:r>
              <a:rPr lang="en-US" sz="2000" dirty="0">
                <a:solidFill>
                  <a:prstClr val="black"/>
                </a:solidFill>
              </a:rPr>
              <a:t>(e.g., determine availability of ordered products)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Sort, filter or otherwise summarize data </a:t>
            </a:r>
            <a:r>
              <a:rPr lang="en-US" sz="2000" dirty="0">
                <a:solidFill>
                  <a:prstClr val="black"/>
                </a:solidFill>
              </a:rPr>
              <a:t>(e.g., identify overdue invoices)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Organize data </a:t>
            </a:r>
            <a:r>
              <a:rPr lang="en-US" sz="2000" dirty="0">
                <a:solidFill>
                  <a:prstClr val="black"/>
                </a:solidFill>
              </a:rPr>
              <a:t>into useful information (e.g., generate a report or answer a question)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Trigger other processes </a:t>
            </a:r>
            <a:r>
              <a:rPr lang="en-US" sz="2000" dirty="0">
                <a:solidFill>
                  <a:prstClr val="black"/>
                </a:solidFill>
              </a:rPr>
              <a:t>(e.g., turn on the furnace or instruct a robot)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prstClr val="black"/>
                </a:solidFill>
              </a:rPr>
              <a:t>Use stored data </a:t>
            </a:r>
            <a:r>
              <a:rPr lang="en-US" sz="2000" dirty="0">
                <a:solidFill>
                  <a:prstClr val="black"/>
                </a:solidFill>
              </a:rPr>
              <a:t>(create, read, update or delete a record)</a:t>
            </a:r>
          </a:p>
          <a:p>
            <a:pPr lvl="1">
              <a:lnSpc>
                <a:spcPct val="90000"/>
              </a:lnSpc>
            </a:pPr>
            <a:endParaRPr lang="en-US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450" y="1851354"/>
            <a:ext cx="1333500" cy="153352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3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 build="p" bldLvl="2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20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701120" y="1676401"/>
            <a:ext cx="7966881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Data flow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 single piece of data or a logical collection of data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Data Flow names describe the </a:t>
            </a:r>
            <a:r>
              <a:rPr lang="en-US" sz="2600" b="1" dirty="0">
                <a:solidFill>
                  <a:prstClr val="black"/>
                </a:solidFill>
              </a:rPr>
              <a:t>content</a:t>
            </a:r>
            <a:r>
              <a:rPr lang="en-US" sz="2600" dirty="0">
                <a:solidFill>
                  <a:prstClr val="black"/>
                </a:solidFill>
              </a:rPr>
              <a:t> of the data flow but not how it is implemented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Always starts or ends at a process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Includes the following: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name (noun)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Description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One or more connections to a process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black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901" y="1940692"/>
            <a:ext cx="1257300" cy="123825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29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 build="p" bldLvl="2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Elements, </a:t>
            </a:r>
            <a:r>
              <a:rPr lang="en-US" dirty="0" err="1"/>
              <a:t>con’t</a:t>
            </a:r>
            <a:r>
              <a:rPr lang="en-US" dirty="0"/>
              <a:t>.</a:t>
            </a:r>
          </a:p>
        </p:txBody>
      </p:sp>
      <p:sp>
        <p:nvSpPr>
          <p:cNvPr id="1720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2701120" y="1676401"/>
            <a:ext cx="7966881" cy="4625609"/>
          </a:xfrm>
        </p:spPr>
        <p:txBody>
          <a:bodyPr>
            <a:normAutofit/>
          </a:bodyPr>
          <a:lstStyle/>
          <a:p>
            <a:pPr marL="576072" indent="-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prstClr val="black"/>
                </a:solidFill>
              </a:rPr>
              <a:t>Data flow, </a:t>
            </a:r>
            <a:r>
              <a:rPr lang="en-US" sz="3000" dirty="0" err="1">
                <a:solidFill>
                  <a:prstClr val="black"/>
                </a:solidFill>
              </a:rPr>
              <a:t>con’t</a:t>
            </a:r>
            <a:r>
              <a:rPr lang="en-US" sz="3000" dirty="0">
                <a:solidFill>
                  <a:prstClr val="black"/>
                </a:solidFill>
              </a:rPr>
              <a:t>.</a:t>
            </a:r>
          </a:p>
          <a:p>
            <a:pPr marL="868680" lvl="1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B6FD"/>
              </a:buClr>
              <a:buSzPct val="60000"/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prstClr val="black"/>
                </a:solidFill>
              </a:rPr>
              <a:t>A data flow is </a:t>
            </a:r>
            <a:r>
              <a:rPr lang="en-US" sz="2600" i="1" dirty="0">
                <a:solidFill>
                  <a:prstClr val="black"/>
                </a:solidFill>
              </a:rPr>
              <a:t>data in motion</a:t>
            </a:r>
            <a:r>
              <a:rPr lang="en-US" sz="2600" dirty="0">
                <a:solidFill>
                  <a:prstClr val="black"/>
                </a:solidFill>
              </a:rPr>
              <a:t>.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an input of data to a process, or the output of data (or information) from a process.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the creation, deletion, or update of data in a file or database (called a data store on the DFD).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 data flow is depicted as a solid-line with arrow. 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Control flows (non-data flows) trigger processes, such as ‘time to run the weekly payroll’</a:t>
            </a:r>
          </a:p>
          <a:p>
            <a:pPr marL="1408176" lvl="3" indent="-457200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>
                <a:srgbClr val="5BD078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The control flow is depicted as a dashed-line with arrow.</a:t>
            </a: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 flipH="1">
            <a:off x="9259228" y="3910642"/>
            <a:ext cx="1219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H="1" flipV="1">
            <a:off x="9936480" y="4745966"/>
            <a:ext cx="12192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901" y="1940692"/>
            <a:ext cx="1257300" cy="123825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 John Wiley &amp; Sons.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36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 build="p" bldLvl="2" autoUpdateAnimBg="0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263</TotalTime>
  <Words>2249</Words>
  <Application>Microsoft Office PowerPoint</Application>
  <PresentationFormat>Widescreen</PresentationFormat>
  <Paragraphs>310</Paragraphs>
  <Slides>53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Calibri Light</vt:lpstr>
      <vt:lpstr>Courier New</vt:lpstr>
      <vt:lpstr>Times New Roman</vt:lpstr>
      <vt:lpstr>Wingdings</vt:lpstr>
      <vt:lpstr>Retrospect</vt:lpstr>
      <vt:lpstr>Process Modeling</vt:lpstr>
      <vt:lpstr>Learning Objectives</vt:lpstr>
      <vt:lpstr>Key Definitions</vt:lpstr>
      <vt:lpstr>Data Flow Diagrams</vt:lpstr>
      <vt:lpstr>Reading a Data Flow Diagram</vt:lpstr>
      <vt:lpstr>DFD Elements</vt:lpstr>
      <vt:lpstr>DFD Elements, con’t.</vt:lpstr>
      <vt:lpstr>DFD Elements, con’t.</vt:lpstr>
      <vt:lpstr>DFD Elements, con’t.</vt:lpstr>
      <vt:lpstr>DFD Elements, con’t.</vt:lpstr>
      <vt:lpstr>DFD Elements, con’t.</vt:lpstr>
      <vt:lpstr>DFD Elements, con’t.</vt:lpstr>
      <vt:lpstr>Depicting Business Processes with DFDs</vt:lpstr>
      <vt:lpstr>DFD Hierarchy</vt:lpstr>
      <vt:lpstr>DFD Hierarchy</vt:lpstr>
      <vt:lpstr>Balancing</vt:lpstr>
      <vt:lpstr>Context Diagram</vt:lpstr>
      <vt:lpstr>Level O  Diagram</vt:lpstr>
      <vt:lpstr>Level 1  Diagrams</vt:lpstr>
      <vt:lpstr>Level 2 Diagrams</vt:lpstr>
      <vt:lpstr>Diagram Numbering</vt:lpstr>
      <vt:lpstr>Alternative Data Flows</vt:lpstr>
      <vt:lpstr>Process Descriptions</vt:lpstr>
      <vt:lpstr>CASE Entry of Process Description</vt:lpstr>
      <vt:lpstr>Your Turn</vt:lpstr>
      <vt:lpstr>Creating Data Flow Diagrams</vt:lpstr>
      <vt:lpstr>Steps in Building DFDs</vt:lpstr>
      <vt:lpstr>Steps in Building DFDs, con’t.</vt:lpstr>
      <vt:lpstr>Integrating Use Cases</vt:lpstr>
      <vt:lpstr>Illustration – Developing DFDs</vt:lpstr>
      <vt:lpstr>Illustration – Developing DFDs</vt:lpstr>
      <vt:lpstr>Illustration – Developing DFDs</vt:lpstr>
      <vt:lpstr>Illustration – Developing DFDs</vt:lpstr>
      <vt:lpstr>Illustration – Developing DFDs</vt:lpstr>
      <vt:lpstr>Evaluate DFDs for Quality</vt:lpstr>
      <vt:lpstr>Common DFD Errors</vt:lpstr>
      <vt:lpstr>Online Car Rental System</vt:lpstr>
      <vt:lpstr>System Requirements</vt:lpstr>
      <vt:lpstr>Online Car Rental System Context Diagram</vt:lpstr>
      <vt:lpstr>External Entities </vt:lpstr>
      <vt:lpstr>Input to the System</vt:lpstr>
      <vt:lpstr>Input</vt:lpstr>
      <vt:lpstr>Outputs to customers</vt:lpstr>
      <vt:lpstr>Rental Summary</vt:lpstr>
      <vt:lpstr>Reservation</vt:lpstr>
      <vt:lpstr>Payment Process</vt:lpstr>
      <vt:lpstr>If Credit Card is Declined</vt:lpstr>
      <vt:lpstr>Diagram 0</vt:lpstr>
      <vt:lpstr>Data Flow Diagram 0</vt:lpstr>
      <vt:lpstr>Rental Summary</vt:lpstr>
      <vt:lpstr>Process Payment</vt:lpstr>
      <vt:lpstr>Book Car</vt:lpstr>
      <vt:lpstr>Diagram 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Systems Analyst and Information Systems Development</dc:title>
  <dc:creator>Roberta M Roth</dc:creator>
  <cp:lastModifiedBy>Shiva Sharma</cp:lastModifiedBy>
  <cp:revision>78</cp:revision>
  <dcterms:created xsi:type="dcterms:W3CDTF">2014-11-25T14:41:57Z</dcterms:created>
  <dcterms:modified xsi:type="dcterms:W3CDTF">2018-03-05T00:16:40Z</dcterms:modified>
</cp:coreProperties>
</file>

<file path=docProps/thumbnail.jpeg>
</file>